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20" r:id="rId5"/>
    <p:sldId id="260" r:id="rId6"/>
    <p:sldId id="337" r:id="rId7"/>
    <p:sldId id="340" r:id="rId8"/>
    <p:sldId id="341" r:id="rId9"/>
    <p:sldId id="342" r:id="rId10"/>
    <p:sldId id="343" r:id="rId11"/>
    <p:sldId id="345" r:id="rId12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DDB2B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B095E-77AD-C61E-3B42-1A791FFB8CF0}" v="1" dt="2025-04-13T22:37:53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0470" autoAdjust="0"/>
  </p:normalViewPr>
  <p:slideViewPr>
    <p:cSldViewPr>
      <p:cViewPr varScale="1">
        <p:scale>
          <a:sx n="112" d="100"/>
          <a:sy n="112" d="100"/>
        </p:scale>
        <p:origin x="18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 Perri" userId="S::bert@completewelding.com.au::c78bc68e-940d-487d-b9f8-fb64752420a2" providerId="AD" clId="Web-{628B095E-77AD-C61E-3B42-1A791FFB8CF0}"/>
    <pc:docChg chg="delSld">
      <pc:chgData name="Bert Perri" userId="S::bert@completewelding.com.au::c78bc68e-940d-487d-b9f8-fb64752420a2" providerId="AD" clId="Web-{628B095E-77AD-C61E-3B42-1A791FFB8CF0}" dt="2025-04-13T22:37:53.217" v="0"/>
      <pc:docMkLst>
        <pc:docMk/>
      </pc:docMkLst>
      <pc:sldChg chg="del">
        <pc:chgData name="Bert Perri" userId="S::bert@completewelding.com.au::c78bc68e-940d-487d-b9f8-fb64752420a2" providerId="AD" clId="Web-{628B095E-77AD-C61E-3B42-1A791FFB8CF0}" dt="2025-04-13T22:37:53.217" v="0"/>
        <pc:sldMkLst>
          <pc:docMk/>
          <pc:sldMk cId="529546200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2116EA-5A33-4B90-8C59-28F374681B9B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12EA2B-DB03-4E16-BFD4-A3BF402B1E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5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F3650-5C28-C062-1E72-906732AE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2500C8-AA5B-3637-2638-BC02F4DCF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404AD4-796C-1E57-C6B5-B71D9AB6F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20E0B9-C2E3-A6D6-0A59-B17184170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2EA2B-DB03-4E16-BFD4-A3BF402B1E5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6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7250-B075-10A0-BB14-DEFF32F9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BB465B-6C24-C993-1DF3-31B03D2FD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479643-DDEA-6070-E212-BA11A5FCD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7B86BD-650E-5E3D-2E91-F5586863C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2EA2B-DB03-4E16-BFD4-A3BF402B1E5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34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3A49-1AAB-6F7E-0D27-4B289DD0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DB37D1-1BFF-B74C-BECC-249F4592F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52FD8C-56FF-19A5-8D52-79A3F9C0C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9888BD-BCAC-0EA0-908E-C314CBB7F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2EA2B-DB03-4E16-BFD4-A3BF402B1E5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86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5410B-0221-1327-8D1B-B678FC26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D31A3A-BA21-7F26-66F5-8DD83767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E431C5C-A975-E7A7-8755-BCFC0C235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E1270E-873C-6871-F1D7-0548DC689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2EA2B-DB03-4E16-BFD4-A3BF402B1E5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36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CB1A-3E56-1BF1-41DA-61127C04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B9ECEC-3D34-C308-7D50-BB6BEC8D5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BA6504-6B8E-A3C5-9992-C732966FB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1804C1-3B45-1DF1-6089-9969A2ABB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2EA2B-DB03-4E16-BFD4-A3BF402B1E5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0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24FF-B336-4DFA-AEB8-FEF7D5E09ED9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A82F-DEB7-466C-948B-163DB8C27B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B69A-EE01-4815-ACBE-8326E96423A1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3308-3C3A-47D4-8108-427289AABCD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27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DFEB-421C-42A6-8E4D-D4F0A3137DC6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792F-A721-4710-9875-D6334F0181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82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77F8-C9A8-4A74-9453-40BA2C65A7BA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6B07-19EA-416E-836A-07AE31365D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2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0C77-89CB-4DD8-BB68-B3F11E60D177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C778-FFA8-454B-9068-B7DBA8ABF4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8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C7DD-D019-4EAA-AC17-E77703C1E2E4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A18D-F8A7-4A1B-A8D2-E777248C67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81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A15E-8CFC-449B-A8BD-B8D599D57DAD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9971-D8BC-42FD-98D2-EA0FCD2702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0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ADD-D253-4002-8475-55F10BAEAD7F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99CA-FE83-4EBB-8AC4-D79A6FF9B1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C1BE-8BDF-4391-9562-DAC9E9884FA2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B848-F12C-4B5D-857B-CC81FF7927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0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AB36-74A4-40A3-AD9C-7E20BD8506BC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EA41-3E71-4566-B3FB-4B928400A2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2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08A0-9A50-4A1E-B88A-752F7789192C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E2CB-D628-4753-8FC4-B66196BDB8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150BCD-F0FD-47B1-BE98-4812F2581076}" type="datetimeFigureOut">
              <a:rPr lang="it-IT"/>
              <a:pPr>
                <a:defRPr/>
              </a:pPr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7CDAA-FDF8-41D0-BF83-0B1EABB62D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B8AE-2C3B-ADFF-6220-9C522DF3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25D2E1-9349-816D-2EDD-0B89DC7AA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17" y="2780928"/>
            <a:ext cx="7200801" cy="201622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DON’T CHANGE THE GRIDS… MAKE THEM LAST LONGER!</a:t>
            </a:r>
            <a:endParaRPr lang="it-IT" sz="5400" b="1" dirty="0">
              <a:solidFill>
                <a:srgbClr val="002060"/>
              </a:solidFill>
              <a:latin typeface="Dosis" pitchFamily="2" charset="0"/>
            </a:endParaRPr>
          </a:p>
        </p:txBody>
      </p:sp>
      <p:pic>
        <p:nvPicPr>
          <p:cNvPr id="6" name="Segnaposto contenut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85900" cy="75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AE6064-64F0-58F1-D2E1-7532A10A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483768" cy="62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/>
          <p:cNvSpPr txBox="1">
            <a:spLocks noChangeArrowheads="1"/>
          </p:cNvSpPr>
          <p:nvPr/>
        </p:nvSpPr>
        <p:spPr bwMode="auto">
          <a:xfrm>
            <a:off x="940640" y="1804027"/>
            <a:ext cx="3556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000" b="1" dirty="0"/>
              <a:t>LASER SHIELD</a:t>
            </a:r>
            <a:r>
              <a:rPr lang="en-US" sz="2000" dirty="0"/>
              <a:t> is an eco-friendly liquid that is applied using a professional sprayer on laser cutting grids. Once sprayed on clean grids, </a:t>
            </a:r>
            <a:r>
              <a:rPr lang="en-US" sz="2000" b="1" dirty="0"/>
              <a:t>LASER SHIELD</a:t>
            </a:r>
            <a:r>
              <a:rPr lang="en-US" sz="2000" dirty="0"/>
              <a:t> creates a durable protective barrier that resists heat, sparks, and oxidation, extending their lifespan.</a:t>
            </a:r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</p:txBody>
      </p:sp>
      <p:sp>
        <p:nvSpPr>
          <p:cNvPr id="4099" name="CasellaDiTesto 1"/>
          <p:cNvSpPr txBox="1">
            <a:spLocks noChangeArrowheads="1"/>
          </p:cNvSpPr>
          <p:nvPr/>
        </p:nvSpPr>
        <p:spPr bwMode="auto">
          <a:xfrm>
            <a:off x="2165920" y="404664"/>
            <a:ext cx="5928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sz="4800" dirty="0" err="1"/>
              <a:t>What</a:t>
            </a:r>
            <a:r>
              <a:rPr lang="it-IT" sz="4800" dirty="0"/>
              <a:t> </a:t>
            </a:r>
            <a:r>
              <a:rPr lang="it-IT" sz="4800" dirty="0" err="1"/>
              <a:t>is</a:t>
            </a:r>
            <a:r>
              <a:rPr lang="it-IT" sz="4800" dirty="0"/>
              <a:t> LASER SHIELD?</a:t>
            </a:r>
            <a:endParaRPr lang="it-IT" altLang="it-IT" sz="46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C10C9F-900D-4943-D87A-78C0AAD6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F9ADD6-C3A1-FFBE-C07D-0435C83E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719C98-5322-FD30-1E8A-6DC31B44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96EE094-E7AB-F996-840B-0417D398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87" y="1916833"/>
            <a:ext cx="408094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B1EF5-2B96-8796-167E-CD0A9001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>
            <a:extLst>
              <a:ext uri="{FF2B5EF4-FFF2-40B4-BE49-F238E27FC236}">
                <a16:creationId xmlns:a16="http://schemas.microsoft.com/office/drawing/2014/main" id="{9104CA31-AB7E-E6AE-A717-5C2D8669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484784"/>
            <a:ext cx="403244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b="1" dirty="0"/>
              <a:t>LASER SHIELD</a:t>
            </a:r>
            <a:r>
              <a:rPr lang="en-US" dirty="0"/>
              <a:t> acts on the grids by forming a protective shield for laser cutting surfaces, ensuring greater durability over time and leading to: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DIRECT REDUCTION OF PRODUCTION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need to replace the cutting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machine downtime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QUALITY IMPROVEMENT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Enhanced machine performance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ENVIRONMENTAL FRIENDLINESS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product is non-hazardous, eco-friendly, and 100% biodegradable.</a:t>
            </a:r>
          </a:p>
          <a:p>
            <a:pPr algn="just" eaLnBrk="1" hangingPunct="1"/>
            <a:endParaRPr lang="it-IT" altLang="it-IT" sz="1600" b="1" dirty="0">
              <a:latin typeface="Dosis" pitchFamily="2" charset="0"/>
            </a:endParaRP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ADA89F8D-59C8-2635-9B0B-2D05A95F8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66209"/>
            <a:ext cx="6189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sz="4800" dirty="0" err="1"/>
              <a:t>Why</a:t>
            </a:r>
            <a:r>
              <a:rPr lang="it-IT" sz="4800" dirty="0"/>
              <a:t> use LASER SHIELD?</a:t>
            </a:r>
            <a:endParaRPr lang="it-IT" altLang="it-IT" sz="46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D1A723-8391-C594-689C-27CB0E54B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8E0AEE4-3095-890B-AA90-12D97598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9C23C3-E269-C530-4B74-4A218AB7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15E99A9-6E44-9CF4-5BBA-AED3FD69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10" y="1484784"/>
            <a:ext cx="3556000" cy="41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0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57628-145E-98AD-C679-9ED44456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>
            <a:extLst>
              <a:ext uri="{FF2B5EF4-FFF2-40B4-BE49-F238E27FC236}">
                <a16:creationId xmlns:a16="http://schemas.microsoft.com/office/drawing/2014/main" id="{18B2D438-1FEA-4199-D806-7BD96DF0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40" y="1484784"/>
            <a:ext cx="440624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000" b="1" dirty="0"/>
              <a:t>LASER SHIELD</a:t>
            </a:r>
            <a:r>
              <a:rPr lang="en-US" sz="2000" dirty="0"/>
              <a:t> should be poured into the sprayer container and applied by spraying it onto the grids in the following ratios:</a:t>
            </a:r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endParaRPr lang="it-IT" altLang="it-IT" dirty="0">
              <a:latin typeface="Dosis" pitchFamily="2" charset="0"/>
            </a:endParaRPr>
          </a:p>
          <a:p>
            <a:pPr algn="just" eaLnBrk="1" hangingPunct="1"/>
            <a:r>
              <a:rPr lang="en-US" sz="1600" dirty="0"/>
              <a:t>The treatment lasts for </a:t>
            </a:r>
            <a:r>
              <a:rPr lang="en-US" sz="1600" b="1" dirty="0"/>
              <a:t>15 work shifts</a:t>
            </a:r>
            <a:r>
              <a:rPr lang="en-US" sz="1600" dirty="0"/>
              <a:t>.</a:t>
            </a:r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endParaRPr lang="it-IT" altLang="it-IT" sz="1600" dirty="0">
              <a:latin typeface="Dosis" pitchFamily="2" charset="0"/>
            </a:endParaRPr>
          </a:p>
          <a:p>
            <a:pPr algn="just" eaLnBrk="1" hangingPunct="1"/>
            <a:endParaRPr lang="it-IT" altLang="it-IT" sz="1600" b="1" dirty="0">
              <a:latin typeface="Dosis" pitchFamily="2" charset="0"/>
            </a:endParaRP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894981CE-6E5F-19A5-FFBF-AE50B999C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66209"/>
            <a:ext cx="6862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 dirty="0"/>
              <a:t>How to use LASER SHIELD?</a:t>
            </a:r>
            <a:endParaRPr lang="it-IT" altLang="it-IT" sz="46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FA7B92-9947-B5B4-DD0B-7713F748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3BF266-66DC-0B03-C7CC-9FAC93EF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40F6CDB-7742-B8AF-FC18-E7C023DC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6B0D0B7-7EE2-E623-6DDB-B31EF4E72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484784"/>
            <a:ext cx="2945457" cy="31683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75A864-1438-815E-CB7E-A7947F6554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DDB2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40152" y="3888230"/>
            <a:ext cx="2945457" cy="2277074"/>
          </a:xfrm>
          <a:prstGeom prst="rect">
            <a:avLst/>
          </a:prstGeom>
        </p:spPr>
      </p:pic>
      <p:pic>
        <p:nvPicPr>
          <p:cNvPr id="7" name="Immagine 6" descr="Immagine che contiene testo, schermata, Carattere, giallo&#10;&#10;Il contenuto generato dall'IA potrebbe non essere corretto.">
            <a:extLst>
              <a:ext uri="{FF2B5EF4-FFF2-40B4-BE49-F238E27FC236}">
                <a16:creationId xmlns:a16="http://schemas.microsoft.com/office/drawing/2014/main" id="{FCF3FB94-6142-EC1F-D508-69DAFBD51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492896"/>
            <a:ext cx="2808312" cy="32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5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580CB-8ABB-F9C6-A56F-79CBE7DE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>
            <a:extLst>
              <a:ext uri="{FF2B5EF4-FFF2-40B4-BE49-F238E27FC236}">
                <a16:creationId xmlns:a16="http://schemas.microsoft.com/office/drawing/2014/main" id="{8D6B25FE-BE53-06ED-509E-283574FF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40" y="1484784"/>
            <a:ext cx="440624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000" b="1" dirty="0"/>
              <a:t>LASER SHIELD</a:t>
            </a:r>
            <a:r>
              <a:rPr lang="en-US" sz="2000" dirty="0"/>
              <a:t> has the following technical features:</a:t>
            </a:r>
          </a:p>
          <a:p>
            <a:pPr eaLnBrk="1" hangingPunct="1"/>
            <a:r>
              <a:rPr lang="it-IT" sz="2000" dirty="0"/>
              <a:t>✅ </a:t>
            </a:r>
            <a:r>
              <a:rPr lang="it-IT" sz="2000" b="1" dirty="0"/>
              <a:t>NON-FLAMMABLE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ECO-FRIENDLY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BIODEGRADABLE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NON-HAZARDOUS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TESTED UP TO 50 kW POWER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TESTED UP TO 100 mm THICKNESS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COMPATIBLE WITH VARIOUS MATERIALS</a:t>
            </a:r>
            <a:br>
              <a:rPr lang="it-IT" sz="2000" dirty="0"/>
            </a:br>
            <a:r>
              <a:rPr lang="it-IT" sz="2000" dirty="0"/>
              <a:t>✅ </a:t>
            </a:r>
            <a:r>
              <a:rPr lang="it-IT" sz="2000" b="1" dirty="0"/>
              <a:t>SHELF LIFE: 24 </a:t>
            </a:r>
            <a:r>
              <a:rPr lang="it-IT" sz="2000" b="1" dirty="0" err="1"/>
              <a:t>months</a:t>
            </a:r>
            <a:r>
              <a:rPr lang="it-IT" sz="2000" b="1" dirty="0"/>
              <a:t> (</a:t>
            </a:r>
            <a:r>
              <a:rPr lang="it-IT" sz="2000" b="1" dirty="0" err="1"/>
              <a:t>sealed</a:t>
            </a:r>
            <a:r>
              <a:rPr lang="it-IT" sz="2000" b="1" dirty="0"/>
              <a:t>) | 12 </a:t>
            </a:r>
            <a:r>
              <a:rPr lang="it-IT" sz="2000" b="1" dirty="0" err="1"/>
              <a:t>months</a:t>
            </a:r>
            <a:r>
              <a:rPr lang="it-IT" sz="2000" b="1" dirty="0"/>
              <a:t> (after opening)</a:t>
            </a:r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endParaRPr lang="it-IT" altLang="it-IT" sz="1600" dirty="0">
              <a:latin typeface="Dosis" pitchFamily="2" charset="0"/>
            </a:endParaRPr>
          </a:p>
          <a:p>
            <a:pPr algn="just" eaLnBrk="1" hangingPunct="1"/>
            <a:endParaRPr lang="it-IT" altLang="it-IT" sz="1600" b="1" dirty="0">
              <a:latin typeface="Dosis" pitchFamily="2" charset="0"/>
            </a:endParaRP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2762720F-C1F9-2314-F586-6DF96F52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66209"/>
            <a:ext cx="357501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4600" dirty="0">
                <a:latin typeface="Dosis" pitchFamily="2" charset="0"/>
              </a:rPr>
              <a:t>LASER SHIELD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B54DFD-6942-1329-DD50-788D62C6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F382793-E7DD-82E2-EC4F-6115A2EB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5880610-0053-F3C3-8DF7-326732E8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830F16-941D-2B82-7F0D-D33F7FFE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8" y="1844824"/>
            <a:ext cx="29454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C1CF0-D1B6-FD73-B364-096512F6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>
            <a:extLst>
              <a:ext uri="{FF2B5EF4-FFF2-40B4-BE49-F238E27FC236}">
                <a16:creationId xmlns:a16="http://schemas.microsoft.com/office/drawing/2014/main" id="{5EBC271F-5F31-F40D-BB59-D3929474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01" y="1255571"/>
            <a:ext cx="6896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000" dirty="0"/>
              <a:t>TEST PERFORMED BY THE SUPPLIER ON A TABLE FOR 16 DAYS</a:t>
            </a:r>
            <a:endParaRPr lang="it-IT" altLang="it-IT" sz="2000" b="1" dirty="0">
              <a:latin typeface="Dosis" pitchFamily="2" charset="0"/>
            </a:endParaRP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DA391C95-74C5-A376-4670-6226EA93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820" y="290840"/>
            <a:ext cx="8103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sz="4800" dirty="0"/>
              <a:t>LASER SHIELD Performance Test</a:t>
            </a:r>
            <a:endParaRPr lang="it-IT" altLang="it-IT" sz="46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ABEBF7-915F-2872-2C5E-21BEB94B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D03A95E-A7A9-B988-0FD5-AEA768D58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010560-5DEB-68D6-B727-8289172F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BBC3045-7057-F229-9CF1-979AD678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01" y="1796283"/>
            <a:ext cx="6789489" cy="3878636"/>
          </a:xfrm>
          <a:prstGeom prst="rect">
            <a:avLst/>
          </a:prstGeom>
        </p:spPr>
      </p:pic>
      <p:sp>
        <p:nvSpPr>
          <p:cNvPr id="4" name="CasellaDiTesto 5">
            <a:extLst>
              <a:ext uri="{FF2B5EF4-FFF2-40B4-BE49-F238E27FC236}">
                <a16:creationId xmlns:a16="http://schemas.microsoft.com/office/drawing/2014/main" id="{6BD45F6D-6758-4222-0C3C-F25663F5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229200"/>
            <a:ext cx="3168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r>
              <a:rPr lang="en-US" sz="1600" b="1" dirty="0"/>
              <a:t>Without LASER SHIELD</a:t>
            </a:r>
            <a:r>
              <a:rPr lang="en-US" sz="1600" dirty="0"/>
              <a:t> </a:t>
            </a:r>
          </a:p>
          <a:p>
            <a:pPr algn="just" eaLnBrk="1" hangingPunct="1"/>
            <a:r>
              <a:rPr lang="en-US" sz="1600" b="1" dirty="0"/>
              <a:t>2/3 hours</a:t>
            </a:r>
            <a:r>
              <a:rPr lang="en-US" sz="1600" dirty="0"/>
              <a:t> needed for cleaning</a:t>
            </a:r>
            <a:endParaRPr lang="it-IT" altLang="it-IT" sz="1600" b="1" dirty="0">
              <a:solidFill>
                <a:srgbClr val="00B050"/>
              </a:solidFill>
              <a:latin typeface="Dosis" pitchFamily="2" charset="0"/>
            </a:endParaRPr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87703C0F-E2E2-31E7-DBAA-7E0487C5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940" y="5283205"/>
            <a:ext cx="3448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r>
              <a:rPr lang="en-US" sz="1600" b="1" dirty="0"/>
              <a:t>With LASER SHIELD</a:t>
            </a:r>
            <a:r>
              <a:rPr lang="en-US" sz="1600" dirty="0"/>
              <a:t> </a:t>
            </a:r>
          </a:p>
          <a:p>
            <a:pPr algn="just" eaLnBrk="1" hangingPunct="1"/>
            <a:r>
              <a:rPr lang="en-US" sz="1600" dirty="0"/>
              <a:t>Work continues without interruptions</a:t>
            </a:r>
            <a:endParaRPr lang="it-IT" altLang="it-IT" sz="1600" b="1" dirty="0">
              <a:solidFill>
                <a:srgbClr val="00B050"/>
              </a:solidFill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DE57-7B55-49FB-90DB-429FBE8E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0A2A04C5-5AA4-B198-7714-4AB6DED7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04" y="296987"/>
            <a:ext cx="7449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sz="4400" dirty="0"/>
              <a:t>LASER SHIELD Performance Test</a:t>
            </a:r>
            <a:endParaRPr lang="it-IT" altLang="it-IT" sz="44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79C57E-5356-A748-8F44-073269EA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74367EF-889B-D807-2D3D-AE374F1B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C3A785-DF50-E9A8-80D1-5C4E216BD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sp>
        <p:nvSpPr>
          <p:cNvPr id="4" name="CasellaDiTesto 5">
            <a:extLst>
              <a:ext uri="{FF2B5EF4-FFF2-40B4-BE49-F238E27FC236}">
                <a16:creationId xmlns:a16="http://schemas.microsoft.com/office/drawing/2014/main" id="{770D3FA1-30B3-28C1-40DE-C5EECBBC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1" y="5229200"/>
            <a:ext cx="70767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endParaRPr lang="it-IT" altLang="it-IT" sz="16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1600" b="1" dirty="0">
                <a:latin typeface="Dosis" pitchFamily="2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TREATED AREA WITH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LASER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SHIELD</a:t>
            </a:r>
            <a:r>
              <a:rPr lang="en-US" sz="1600" dirty="0"/>
              <a:t>		            </a:t>
            </a:r>
            <a:r>
              <a:rPr lang="it-IT" sz="1600" b="1" dirty="0">
                <a:solidFill>
                  <a:srgbClr val="FF0000"/>
                </a:solidFill>
              </a:rPr>
              <a:t>UNTREATED AREA </a:t>
            </a:r>
            <a:endParaRPr lang="it-IT" altLang="it-IT" sz="1600" b="1" dirty="0">
              <a:solidFill>
                <a:srgbClr val="FF0000"/>
              </a:solidFill>
              <a:latin typeface="Dosis" pitchFamily="2" charset="0"/>
            </a:endParaRPr>
          </a:p>
        </p:txBody>
      </p:sp>
      <p:pic>
        <p:nvPicPr>
          <p:cNvPr id="5" name="Immagine 4" descr="Immagine che contiene acciaio, metallo, Materiale composito, griglia&#10;&#10;Descrizione generata automaticamente">
            <a:extLst>
              <a:ext uri="{FF2B5EF4-FFF2-40B4-BE49-F238E27FC236}">
                <a16:creationId xmlns:a16="http://schemas.microsoft.com/office/drawing/2014/main" id="{5859F498-5680-4541-90B0-D14EF6879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6584"/>
            <a:ext cx="6932719" cy="3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E199-0085-BC91-598F-A2EA4FC8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>
            <a:extLst>
              <a:ext uri="{FF2B5EF4-FFF2-40B4-BE49-F238E27FC236}">
                <a16:creationId xmlns:a16="http://schemas.microsoft.com/office/drawing/2014/main" id="{BD03976E-A086-D887-DF43-502F3F7B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17" y="1566952"/>
            <a:ext cx="440624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000" b="1" dirty="0"/>
              <a:t>LASER SHIELD</a:t>
            </a:r>
            <a:r>
              <a:rPr lang="en-US" sz="2000" dirty="0"/>
              <a:t> can be offered to all final customers using </a:t>
            </a:r>
            <a:r>
              <a:rPr lang="en-US" sz="2000" b="1" dirty="0"/>
              <a:t>CLINOX</a:t>
            </a:r>
            <a:r>
              <a:rPr lang="en-US" sz="2000" dirty="0"/>
              <a:t> products, as most of them are metalworking companies involved in sheet metal cutting. Additionally, </a:t>
            </a:r>
            <a:r>
              <a:rPr lang="en-US" sz="2000" b="1" dirty="0"/>
              <a:t>CLINOX</a:t>
            </a:r>
            <a:r>
              <a:rPr lang="en-US" sz="2000" dirty="0"/>
              <a:t> dealers typically serve the same type of customers in the carpentry sector.</a:t>
            </a:r>
            <a:br>
              <a:rPr lang="en-US" sz="2000" dirty="0"/>
            </a:br>
            <a:r>
              <a:rPr lang="en-US" sz="2000" dirty="0"/>
              <a:t>One certainty is that the issue of grid cleaning is real and a major challenge for metalworking companies.</a:t>
            </a:r>
            <a:endParaRPr lang="it-IT" altLang="it-IT" sz="2000" dirty="0">
              <a:latin typeface="Dosis" pitchFamily="2" charset="0"/>
            </a:endParaRPr>
          </a:p>
          <a:p>
            <a:pPr algn="just" eaLnBrk="1" hangingPunct="1"/>
            <a:r>
              <a:rPr lang="it-IT" altLang="it-IT" sz="2000" dirty="0">
                <a:latin typeface="Dosis" pitchFamily="2" charset="0"/>
              </a:rPr>
              <a:t> </a:t>
            </a:r>
            <a:endParaRPr lang="it-IT" altLang="it-IT" sz="1600" dirty="0">
              <a:latin typeface="Dosis" pitchFamily="2" charset="0"/>
            </a:endParaRPr>
          </a:p>
          <a:p>
            <a:pPr algn="just" eaLnBrk="1" hangingPunct="1"/>
            <a:endParaRPr lang="it-IT" altLang="it-IT" sz="1600" b="1" dirty="0">
              <a:latin typeface="Dosis" pitchFamily="2" charset="0"/>
            </a:endParaRP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31A052F9-6C57-CEC9-6754-D927FE44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93" y="292586"/>
            <a:ext cx="5560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sz="4800" dirty="0"/>
              <a:t>LASER SHIELD Market</a:t>
            </a:r>
            <a:endParaRPr lang="it-IT" altLang="it-IT" sz="4600" dirty="0">
              <a:latin typeface="Dosis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45ADFA-8C86-5E5C-C23A-10AA84A5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755576" cy="20162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264DF0-B531-655F-A48B-4C18BD8A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755576" cy="2088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377B470-27AE-C88E-B29D-EA93B2A2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576" cy="2132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C7F0C66-DCC9-1889-4105-3D7B5396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844824"/>
            <a:ext cx="29454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8A31782137043BD360C6699F08266" ma:contentTypeVersion="18" ma:contentTypeDescription="Create a new document." ma:contentTypeScope="" ma:versionID="12bdc4bfd140756c658289229402d551">
  <xsd:schema xmlns:xsd="http://www.w3.org/2001/XMLSchema" xmlns:xs="http://www.w3.org/2001/XMLSchema" xmlns:p="http://schemas.microsoft.com/office/2006/metadata/properties" xmlns:ns3="9a0d4ed3-79f8-4b9b-8e4b-12d6c355b10c" xmlns:ns4="ac40e3ca-137f-4e81-8b6d-9469fb3e9efa" targetNamespace="http://schemas.microsoft.com/office/2006/metadata/properties" ma:root="true" ma:fieldsID="18a9189a02ba97546fbe9a0289ea8a95" ns3:_="" ns4:_="">
    <xsd:import namespace="9a0d4ed3-79f8-4b9b-8e4b-12d6c355b10c"/>
    <xsd:import namespace="ac40e3ca-137f-4e81-8b6d-9469fb3e9e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d4ed3-79f8-4b9b-8e4b-12d6c355b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0e3ca-137f-4e81-8b6d-9469fb3e9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0d4ed3-79f8-4b9b-8e4b-12d6c355b10c" xsi:nil="true"/>
  </documentManagement>
</p:properties>
</file>

<file path=customXml/itemProps1.xml><?xml version="1.0" encoding="utf-8"?>
<ds:datastoreItem xmlns:ds="http://schemas.openxmlformats.org/officeDocument/2006/customXml" ds:itemID="{C5AD1B36-4151-4D66-916C-32924E706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FB701-ADFE-466F-80AD-E89AD8D01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d4ed3-79f8-4b9b-8e4b-12d6c355b10c"/>
    <ds:schemaRef ds:uri="ac40e3ca-137f-4e81-8b6d-9469fb3e9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15E4C3-CD9A-476C-9C4D-12807EFE9255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9a0d4ed3-79f8-4b9b-8e4b-12d6c355b10c"/>
    <ds:schemaRef ds:uri="http://schemas.microsoft.com/office/2006/documentManagement/types"/>
    <ds:schemaRef ds:uri="http://schemas.openxmlformats.org/package/2006/metadata/core-properties"/>
    <ds:schemaRef ds:uri="ac40e3ca-137f-4e81-8b6d-9469fb3e9ef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445</Words>
  <Application>Microsoft Office PowerPoint</Application>
  <PresentationFormat>On-screen Show (4:3)</PresentationFormat>
  <Paragraphs>65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Bert Perri</cp:lastModifiedBy>
  <cp:revision>440</cp:revision>
  <cp:lastPrinted>2017-03-16T13:55:09Z</cp:lastPrinted>
  <dcterms:created xsi:type="dcterms:W3CDTF">2015-06-23T09:06:28Z</dcterms:created>
  <dcterms:modified xsi:type="dcterms:W3CDTF">2025-04-13T22:37:54Z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0x010100BBE8A31782137043BD360C6699F08266</vt:lpwstr>
  </property>
</Properties>
</file>